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431" r:id="rId2"/>
    <p:sldId id="436" r:id="rId3"/>
    <p:sldId id="444" r:id="rId4"/>
    <p:sldId id="439" r:id="rId5"/>
    <p:sldId id="441" r:id="rId6"/>
    <p:sldId id="438" r:id="rId7"/>
    <p:sldId id="433" r:id="rId8"/>
    <p:sldId id="442" r:id="rId9"/>
    <p:sldId id="445" r:id="rId10"/>
    <p:sldId id="447" r:id="rId11"/>
    <p:sldId id="440" r:id="rId12"/>
    <p:sldId id="437" r:id="rId13"/>
    <p:sldId id="443" r:id="rId14"/>
    <p:sldId id="446" r:id="rId15"/>
    <p:sldId id="435" r:id="rId16"/>
    <p:sldId id="448" r:id="rId17"/>
    <p:sldId id="449" r:id="rId18"/>
    <p:sldId id="43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5BAB35"/>
    <a:srgbClr val="76C74D"/>
    <a:srgbClr val="8CD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8" autoAdjust="0"/>
    <p:restoredTop sz="90530" autoAdjust="0"/>
  </p:normalViewPr>
  <p:slideViewPr>
    <p:cSldViewPr snapToGrid="0" snapToObjects="1">
      <p:cViewPr varScale="1">
        <p:scale>
          <a:sx n="135" d="100"/>
          <a:sy n="135" d="100"/>
        </p:scale>
        <p:origin x="176" y="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9C210-AC41-124C-8904-30D2107BBB2C}" type="datetimeFigureOut">
              <a:rPr kumimoji="1" lang="zh-CN" altLang="en-US" smtClean="0"/>
              <a:t>2019/5/8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05A94-EC0D-0844-8F63-5FE7783BC4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5A94-EC0D-0844-8F63-5FE7783BC487}" type="slidenum">
              <a:rPr kumimoji="1" lang="zh-CN" altLang="en-US" smtClean="0">
                <a:solidFill>
                  <a:prstClr val="black"/>
                </a:solidFill>
              </a:rPr>
              <a:t>18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2" y="2057068"/>
            <a:ext cx="1466606" cy="508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92" y="469734"/>
            <a:ext cx="1466606" cy="5081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5585" y="214330"/>
            <a:ext cx="2191272" cy="15651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3252" y="4343431"/>
            <a:ext cx="2157348" cy="1029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700" y="142749"/>
            <a:ext cx="1690157" cy="16225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22919" y="178539"/>
            <a:ext cx="1996604" cy="163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03" y="152908"/>
            <a:ext cx="1679575" cy="1612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6" y="7"/>
            <a:ext cx="2117" cy="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 defTabSz="913765"/>
            <a:endParaRPr lang="en-US" sz="1065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51872" y="6592834"/>
            <a:ext cx="762265" cy="143543"/>
          </a:xfrm>
          <a:prstGeom prst="rect">
            <a:avLst/>
          </a:prstGeom>
        </p:spPr>
        <p:txBody>
          <a:bodyPr lIns="68580" tIns="34290" rIns="68580" bIns="34290"/>
          <a:lstStyle/>
          <a:p>
            <a:pPr defTabSz="913765"/>
            <a:fld id="{BB4633D0-F2C0-4ED5-9D6E-49BD51389DAA}" type="slidenum">
              <a:rPr lang="en-US" sz="1865" smtClean="0">
                <a:solidFill>
                  <a:sysClr val="windowText" lastClr="000000"/>
                </a:solidFill>
                <a:latin typeface="Arial" panose="020B0604020202020204"/>
                <a:sym typeface="Calibri" panose="020F0502020204030204"/>
              </a:rPr>
              <a:t>‹#›</a:t>
            </a:fld>
            <a:endParaRPr lang="en-US" sz="1865">
              <a:solidFill>
                <a:sysClr val="windowText" lastClr="00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preserve="1" userDrawn="1">
  <p:cSld name="1_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Text Box 101 Id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3" y="4"/>
            <a:ext cx="2117" cy="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4083" rIns="0" bIns="0">
            <a:noAutofit/>
          </a:bodyPr>
          <a:lstStyle/>
          <a:p>
            <a:pPr algn="ctr"/>
            <a:endParaRPr lang="en-US" sz="1040" b="1" dirty="0">
              <a:solidFill>
                <a:srgbClr val="990000"/>
              </a:solidFill>
              <a:latin typeface="Arial" panose="020B0604020202020204"/>
              <a:sym typeface="Calibri" panose="020F0502020204030204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DE58-89A6-B34B-B490-0595A4A3A86D}" type="datetimeFigureOut">
              <a:rPr kumimoji="1" lang="zh-CN" altLang="en-US" smtClean="0"/>
              <a:t>2019/5/8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3E0C2-4774-BA46-BC41-0B56DF8CB8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hyperlink" Target="https://github.com/motdotla/dotenv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webpack-contrib/webpack-bundle-analyzer" TargetMode="External"/><Relationship Id="rId5" Type="http://schemas.openxmlformats.org/officeDocument/2006/relationships/hyperlink" Target="https://prettier.io/" TargetMode="External"/><Relationship Id="rId4" Type="http://schemas.openxmlformats.org/officeDocument/2006/relationships/hyperlink" Target="https://github.com/okonet/lint-stag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55307" y="2323366"/>
            <a:ext cx="6021829" cy="1046434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algn="ctr" defTabSz="1214755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项目规范</a:t>
            </a:r>
            <a:r>
              <a:rPr lang="zh-Hans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en-US" altLang="zh-Han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&amp;</a:t>
            </a:r>
            <a:r>
              <a:rPr lang="zh-Hans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重构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01531" y="3790599"/>
            <a:ext cx="312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475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05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月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|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工作计划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加载优化方法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A8E01-8E85-054B-B749-03CFB08E9547}"/>
              </a:ext>
            </a:extLst>
          </p:cNvPr>
          <p:cNvSpPr txBox="1"/>
          <p:nvPr/>
        </p:nvSpPr>
        <p:spPr>
          <a:xfrm>
            <a:off x="838986" y="1498862"/>
            <a:ext cx="512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 import() </a:t>
            </a:r>
            <a:r>
              <a:rPr lang="zh-CN" altLang="en-US" dirty="0"/>
              <a:t>语法按需加载资源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-US" altLang="zh-CN" dirty="0" err="1"/>
              <a:t>loadjs</a:t>
            </a:r>
            <a:r>
              <a:rPr lang="zh-Hans" altLang="en-US" dirty="0"/>
              <a:t>、</a:t>
            </a:r>
            <a:r>
              <a:rPr lang="en-US" altLang="zh-Hans" dirty="0" err="1"/>
              <a:t>scriptjs</a:t>
            </a:r>
            <a:r>
              <a:rPr lang="zh-Hans" altLang="en-US" dirty="0"/>
              <a:t> </a:t>
            </a:r>
            <a:r>
              <a:rPr lang="zh-CN" altLang="en-US" dirty="0"/>
              <a:t>等组件按需加载第三方</a:t>
            </a:r>
            <a:r>
              <a:rPr lang="zh-Hans" altLang="en-US" dirty="0"/>
              <a:t> </a:t>
            </a:r>
            <a:r>
              <a:rPr lang="en-US" altLang="zh-CN" dirty="0" err="1"/>
              <a:t>js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32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统一代码风格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396D7-569A-C44C-BAF8-48DFD061D474}"/>
              </a:ext>
            </a:extLst>
          </p:cNvPr>
          <p:cNvSpPr txBox="1"/>
          <p:nvPr/>
        </p:nvSpPr>
        <p:spPr>
          <a:xfrm>
            <a:off x="665017" y="1421026"/>
            <a:ext cx="10196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zh-CN" altLang="en-US" dirty="0"/>
              <a:t>原则：不改变代码逻辑；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v"/>
            </a:pPr>
            <a:r>
              <a:rPr lang="zh-CN" altLang="en-US" dirty="0"/>
              <a:t>使用</a:t>
            </a:r>
            <a:r>
              <a:rPr lang="en-US" altLang="zh-CN" dirty="0"/>
              <a:t>Prettier</a:t>
            </a:r>
            <a:r>
              <a:rPr lang="zh-CN" altLang="en-US" dirty="0"/>
              <a:t>快速格式化；</a:t>
            </a:r>
            <a:endParaRPr lang="en-US" dirty="0"/>
          </a:p>
          <a:p>
            <a:pPr lvl="1"/>
            <a:r>
              <a:rPr lang="en-US" b="1" dirty="0" err="1"/>
              <a:t>npx</a:t>
            </a:r>
            <a:r>
              <a:rPr lang="en-US" b="1" dirty="0"/>
              <a:t> prettier --write "</a:t>
            </a:r>
            <a:r>
              <a:rPr lang="en-US" b="1" dirty="0" err="1"/>
              <a:t>src</a:t>
            </a:r>
            <a:r>
              <a:rPr lang="en-US" b="1" dirty="0"/>
              <a:t>/{</a:t>
            </a:r>
            <a:r>
              <a:rPr lang="en-US" b="1" dirty="0" err="1"/>
              <a:t>actions,reducers</a:t>
            </a:r>
            <a:r>
              <a:rPr lang="en-US" b="1" dirty="0"/>
              <a:t>}/**/*.{</a:t>
            </a:r>
            <a:r>
              <a:rPr lang="en-US" b="1" dirty="0" err="1"/>
              <a:t>js,jsx,css,scss</a:t>
            </a:r>
            <a:r>
              <a:rPr lang="en-US" b="1" dirty="0"/>
              <a:t>}”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zh-CN" altLang="en-US" dirty="0"/>
              <a:t>加入</a:t>
            </a:r>
            <a:r>
              <a:rPr lang="en-US" altLang="zh-CN" dirty="0"/>
              <a:t>Git</a:t>
            </a:r>
            <a:r>
              <a:rPr lang="zh-CN" altLang="en-US" dirty="0"/>
              <a:t>暂存区后，通过</a:t>
            </a:r>
            <a:r>
              <a:rPr lang="en-US" altLang="zh-CN" dirty="0"/>
              <a:t>lint</a:t>
            </a:r>
            <a:r>
              <a:rPr lang="en-US" altLang="zh-Hans" dirty="0"/>
              <a:t>-staged</a:t>
            </a:r>
            <a:r>
              <a:rPr lang="zh-CN" altLang="en-US" dirty="0"/>
              <a:t>检查是否符合规范；</a:t>
            </a:r>
            <a:endParaRPr lang="en-US" altLang="zh-CN" dirty="0"/>
          </a:p>
          <a:p>
            <a:pPr lvl="1"/>
            <a:r>
              <a:rPr lang="en-US" altLang="zh-CN" b="1" dirty="0" err="1"/>
              <a:t>npx</a:t>
            </a:r>
            <a:r>
              <a:rPr lang="en-US" altLang="zh-CN" b="1" dirty="0"/>
              <a:t> lint-staged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zh-CN" altLang="en-US" dirty="0"/>
              <a:t>无法格式化的错误，手动修正解决</a:t>
            </a:r>
            <a:r>
              <a:rPr lang="zh-Hans" altLang="en-US" dirty="0"/>
              <a:t>；</a:t>
            </a:r>
            <a:endParaRPr lang="en-US" altLang="zh-Hans" dirty="0"/>
          </a:p>
          <a:p>
            <a:pPr marL="285750" indent="-285750">
              <a:buFont typeface="Wingdings" pitchFamily="2" charset="2"/>
              <a:buChar char="v"/>
            </a:pPr>
            <a:r>
              <a:rPr lang="zh-CN" altLang="en-US" dirty="0"/>
              <a:t>对于可能影响功能的更改，记录下来后，延后处理。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代码逻辑优化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1F707-EDC1-524E-9961-030C1E237DC3}"/>
              </a:ext>
            </a:extLst>
          </p:cNvPr>
          <p:cNvSpPr txBox="1"/>
          <p:nvPr/>
        </p:nvSpPr>
        <p:spPr>
          <a:xfrm>
            <a:off x="665018" y="1445740"/>
            <a:ext cx="106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代码优化可能影响现有功能，需要做好充分的测试工作。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D2DDD-F294-754E-BA84-BD95293D5AE5}"/>
              </a:ext>
            </a:extLst>
          </p:cNvPr>
          <p:cNvSpPr txBox="1"/>
          <p:nvPr/>
        </p:nvSpPr>
        <p:spPr>
          <a:xfrm>
            <a:off x="665018" y="1968832"/>
            <a:ext cx="10011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合并统一模块的</a:t>
            </a:r>
            <a:r>
              <a:rPr lang="zh-Hans" altLang="en-US" dirty="0"/>
              <a:t> </a:t>
            </a:r>
            <a:r>
              <a:rPr lang="en-US" altLang="zh-CN" dirty="0" err="1"/>
              <a:t>service.js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/modules/</a:t>
            </a:r>
            <a:r>
              <a:rPr lang="en-US" altLang="zh-CN" dirty="0" err="1"/>
              <a:t>ActivityCenter</a:t>
            </a:r>
            <a:r>
              <a:rPr lang="en-US" altLang="zh-CN" dirty="0"/>
              <a:t>/</a:t>
            </a:r>
            <a:r>
              <a:rPr lang="en-US" altLang="zh-CN" dirty="0" err="1"/>
              <a:t>CreateActivity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/</a:t>
            </a:r>
            <a:r>
              <a:rPr lang="en-US" altLang="zh-Hans" dirty="0" err="1"/>
              <a:t>src</a:t>
            </a:r>
            <a:r>
              <a:rPr lang="en-US" altLang="zh-Hans" dirty="0"/>
              <a:t>/modules/</a:t>
            </a:r>
            <a:r>
              <a:rPr lang="en-US" altLang="zh-Hans" dirty="0" err="1"/>
              <a:t>BonusPoint</a:t>
            </a:r>
            <a:endParaRPr lang="en-US" altLang="zh-Han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将页面从深层次的目录中提取出来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/modules/</a:t>
            </a:r>
            <a:r>
              <a:rPr lang="en-US" altLang="zh-CN" dirty="0" err="1"/>
              <a:t>BaseOperation</a:t>
            </a:r>
            <a:r>
              <a:rPr lang="en-US" altLang="zh-CN" dirty="0"/>
              <a:t>/Banner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/modules/</a:t>
            </a:r>
            <a:r>
              <a:rPr lang="en-US" altLang="zh-CN" dirty="0" err="1"/>
              <a:t>NutritionLib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query-string</a:t>
            </a:r>
            <a:r>
              <a:rPr lang="zh-CN" altLang="en-US" dirty="0"/>
              <a:t>代替字符串拼接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/services/</a:t>
            </a:r>
            <a:r>
              <a:rPr lang="en-US" dirty="0" err="1"/>
              <a:t>productComments.js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替换方法注释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/services/</a:t>
            </a:r>
            <a:r>
              <a:rPr lang="en-US" dirty="0" err="1"/>
              <a:t>productComments.js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4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移除无效代码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D487D-0586-094B-B6EF-C4FEED1C1A12}"/>
              </a:ext>
            </a:extLst>
          </p:cNvPr>
          <p:cNvSpPr txBox="1"/>
          <p:nvPr/>
        </p:nvSpPr>
        <p:spPr>
          <a:xfrm>
            <a:off x="864973" y="1396314"/>
            <a:ext cx="1009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无效代码注释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无效判断条件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不再使用的文件素材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相关资源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4C7EA-35BC-AF46-95CD-DF7A4D6C385E}"/>
              </a:ext>
            </a:extLst>
          </p:cNvPr>
          <p:cNvSpPr txBox="1"/>
          <p:nvPr/>
        </p:nvSpPr>
        <p:spPr>
          <a:xfrm>
            <a:off x="729049" y="1519881"/>
            <a:ext cx="9215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Dotenv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https://github.com/motdotla/dotenv</a:t>
            </a:r>
            <a:endParaRPr lang="en-US" dirty="0"/>
          </a:p>
          <a:p>
            <a:r>
              <a:rPr lang="en-US" dirty="0" err="1"/>
              <a:t>ESLint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https://github.com/airbnb/javascript</a:t>
            </a:r>
            <a:endParaRPr lang="en-US" dirty="0"/>
          </a:p>
          <a:p>
            <a:r>
              <a:rPr lang="en-US" dirty="0"/>
              <a:t>Lint-staged: </a:t>
            </a:r>
            <a:r>
              <a:rPr lang="en-US" dirty="0">
                <a:hlinkClick r:id="rId4"/>
              </a:rPr>
              <a:t>https://github.com/okonet/lint-staged</a:t>
            </a:r>
            <a:endParaRPr lang="en-US" dirty="0"/>
          </a:p>
          <a:p>
            <a:r>
              <a:rPr lang="en-US" dirty="0"/>
              <a:t>Prettier: </a:t>
            </a:r>
            <a:r>
              <a:rPr lang="en-US" dirty="0">
                <a:hlinkClick r:id="rId5"/>
              </a:rPr>
              <a:t>https://prettier.io/</a:t>
            </a:r>
            <a:endParaRPr lang="en-US" dirty="0"/>
          </a:p>
          <a:p>
            <a:r>
              <a:rPr lang="en-US" dirty="0"/>
              <a:t>Webpack Bundle Analyzer: </a:t>
            </a:r>
            <a:r>
              <a:rPr lang="en-US" dirty="0">
                <a:hlinkClick r:id="rId6"/>
              </a:rPr>
              <a:t>https://github.com/webpack-contrib/webpack-bundle-analyzer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9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6121400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-22225"/>
            <a:ext cx="12193905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夺宝奇兵</a:t>
            </a:r>
            <a:r>
              <a:rPr kumimoji="1" lang="zh-Hans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访问统计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FE4F8B-9680-FE44-A5B1-2703F2FC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0" y="1532988"/>
            <a:ext cx="10647157" cy="365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42A7C-6C6E-CD49-B14D-60FED728E39B}"/>
              </a:ext>
            </a:extLst>
          </p:cNvPr>
          <p:cNvSpPr txBox="1"/>
          <p:nvPr/>
        </p:nvSpPr>
        <p:spPr>
          <a:xfrm>
            <a:off x="838986" y="5282812"/>
            <a:ext cx="16289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000" dirty="0"/>
              <a:t>2019-04-28</a:t>
            </a:r>
            <a:r>
              <a:rPr lang="zh-Hans" altLang="en-US" sz="1000" dirty="0"/>
              <a:t> </a:t>
            </a:r>
            <a:r>
              <a:rPr lang="en-US" altLang="zh-Hans" sz="1000" dirty="0"/>
              <a:t>OSS</a:t>
            </a:r>
            <a:r>
              <a:rPr lang="zh-CN" altLang="en-US" sz="1000"/>
              <a:t>访问统计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25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正文页标题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255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"/>
            <a:ext cx="12192000" cy="6837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3153" y="2951948"/>
            <a:ext cx="5874305" cy="80021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4755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演示文稿间隔页标题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重构范围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77804-F19E-C047-8E7D-53C10BE45266}"/>
              </a:ext>
            </a:extLst>
          </p:cNvPr>
          <p:cNvSpPr txBox="1"/>
          <p:nvPr/>
        </p:nvSpPr>
        <p:spPr>
          <a:xfrm>
            <a:off x="848411" y="1442301"/>
            <a:ext cx="9681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规范开发分支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更新编译工具</a:t>
            </a:r>
            <a:r>
              <a:rPr lang="zh-Hans" altLang="en-US" dirty="0"/>
              <a:t>（</a:t>
            </a:r>
            <a:r>
              <a:rPr lang="en-US" altLang="zh-Hans" dirty="0"/>
              <a:t>webpack</a:t>
            </a:r>
            <a:r>
              <a:rPr lang="zh-Hans" altLang="en-US" dirty="0"/>
              <a:t>、</a:t>
            </a:r>
            <a:r>
              <a:rPr lang="en-US" altLang="zh-CN" dirty="0"/>
              <a:t>babel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改善发布配置管理（</a:t>
            </a:r>
            <a:r>
              <a:rPr lang="en-US" altLang="zh-CN" dirty="0" err="1"/>
              <a:t>dotenv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第三方包加载优化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统一代码风格（</a:t>
            </a:r>
            <a:r>
              <a:rPr lang="en-US" altLang="zh-CN" dirty="0" err="1"/>
              <a:t>ESLint</a:t>
            </a:r>
            <a:r>
              <a:rPr lang="zh-Hans" altLang="en-US" dirty="0"/>
              <a:t>、</a:t>
            </a:r>
            <a:r>
              <a:rPr lang="en-US" altLang="zh-Hans" dirty="0" err="1"/>
              <a:t>Stylelint</a:t>
            </a:r>
            <a:r>
              <a:rPr lang="zh-Hans" altLang="en-US" dirty="0"/>
              <a:t>、</a:t>
            </a:r>
            <a:r>
              <a:rPr lang="en-US" altLang="zh-Hans" dirty="0" err="1"/>
              <a:t>Pretter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代码逻辑优化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清理无效代码注释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分支命名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3FA30-4531-C147-ADAD-85DAEEB75451}"/>
              </a:ext>
            </a:extLst>
          </p:cNvPr>
          <p:cNvSpPr txBox="1"/>
          <p:nvPr/>
        </p:nvSpPr>
        <p:spPr>
          <a:xfrm>
            <a:off x="667448" y="1277723"/>
            <a:ext cx="1014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master</a:t>
            </a:r>
            <a:r>
              <a:rPr lang="zh-Hans" altLang="en-US" dirty="0"/>
              <a:t>：</a:t>
            </a:r>
            <a:r>
              <a:rPr lang="zh-CN" altLang="en-US" dirty="0"/>
              <a:t>生产分支</a:t>
            </a:r>
            <a:r>
              <a:rPr lang="zh-Hans" altLang="en-US" dirty="0"/>
              <a:t>；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develop</a:t>
            </a:r>
            <a:r>
              <a:rPr lang="zh-Hans" altLang="en-US" dirty="0"/>
              <a:t>：</a:t>
            </a:r>
            <a:r>
              <a:rPr lang="zh-CN" altLang="en-US" dirty="0"/>
              <a:t>常规开发分支；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/>
              <a:t>pengxp</a:t>
            </a:r>
            <a:r>
              <a:rPr lang="en-US" altLang="zh-Hans" dirty="0"/>
              <a:t>/issue-7317</a:t>
            </a:r>
            <a:r>
              <a:rPr lang="zh-Hans" altLang="en-US" dirty="0"/>
              <a:t>：</a:t>
            </a:r>
            <a:r>
              <a:rPr lang="zh-CN" altLang="en-US" dirty="0"/>
              <a:t>独立开发分支命名为</a:t>
            </a:r>
            <a:r>
              <a:rPr lang="zh-Hans" altLang="en-US" dirty="0"/>
              <a:t> </a:t>
            </a:r>
            <a:r>
              <a:rPr lang="en-US" altLang="zh-CN" dirty="0"/>
              <a:t>{</a:t>
            </a:r>
            <a:r>
              <a:rPr lang="zh-CN" altLang="en-US" dirty="0"/>
              <a:t>用户名</a:t>
            </a:r>
            <a:r>
              <a:rPr lang="en-US" altLang="zh-CN" dirty="0"/>
              <a:t>}/{</a:t>
            </a:r>
            <a:r>
              <a:rPr lang="zh-CN" altLang="en-US" dirty="0"/>
              <a:t>功能特性</a:t>
            </a:r>
            <a:r>
              <a:rPr lang="en-US" altLang="zh-CN" dirty="0"/>
              <a:t>}</a:t>
            </a:r>
            <a:r>
              <a:rPr lang="zh-CN" altLang="en-US" dirty="0"/>
              <a:t>，便于管理和追溯。</a:t>
            </a:r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1E3342BB-602A-9745-808B-9A7E2832D5AC}"/>
              </a:ext>
            </a:extLst>
          </p:cNvPr>
          <p:cNvSpPr txBox="1"/>
          <p:nvPr/>
        </p:nvSpPr>
        <p:spPr>
          <a:xfrm>
            <a:off x="665015" y="2312773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分支约定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7E202-9068-4E42-AC6F-4108B615B51E}"/>
              </a:ext>
            </a:extLst>
          </p:cNvPr>
          <p:cNvSpPr txBox="1"/>
          <p:nvPr/>
        </p:nvSpPr>
        <p:spPr>
          <a:xfrm>
            <a:off x="665015" y="3056759"/>
            <a:ext cx="10147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master</a:t>
            </a:r>
            <a:r>
              <a:rPr lang="zh-Hans" altLang="en-US" dirty="0"/>
              <a:t> 分支禁止</a:t>
            </a:r>
            <a:r>
              <a:rPr lang="zh-CN" altLang="en-US" dirty="0"/>
              <a:t>直接</a:t>
            </a:r>
            <a:r>
              <a:rPr lang="en-US" altLang="zh-Hans" dirty="0"/>
              <a:t>Push</a:t>
            </a:r>
            <a:r>
              <a:rPr lang="zh-Hans" altLang="en-US" dirty="0"/>
              <a:t>，只能通过</a:t>
            </a:r>
            <a:r>
              <a:rPr lang="en-US" altLang="zh-Hans" dirty="0"/>
              <a:t>Pull</a:t>
            </a:r>
            <a:r>
              <a:rPr lang="zh-Hans" altLang="en-US" dirty="0"/>
              <a:t> </a:t>
            </a:r>
            <a:r>
              <a:rPr lang="en-US" altLang="zh-Hans" dirty="0"/>
              <a:t>request</a:t>
            </a:r>
            <a:r>
              <a:rPr lang="zh-Hans" altLang="en-US" dirty="0"/>
              <a:t>进行合并，</a:t>
            </a:r>
            <a:r>
              <a:rPr lang="zh-CN" altLang="en-US" dirty="0"/>
              <a:t>需要</a:t>
            </a:r>
            <a:r>
              <a:rPr lang="zh-Hans" altLang="en-US" dirty="0"/>
              <a:t>说明本次</a:t>
            </a:r>
            <a:r>
              <a:rPr lang="zh-CN" altLang="en-US" dirty="0"/>
              <a:t>合并</a:t>
            </a:r>
            <a:r>
              <a:rPr lang="zh-Hans" altLang="en-US" dirty="0"/>
              <a:t>的更新内容；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master </a:t>
            </a:r>
            <a:r>
              <a:rPr lang="zh-CN" altLang="en-US" dirty="0"/>
              <a:t>发布成功之后</a:t>
            </a:r>
            <a:r>
              <a:rPr lang="zh-Hans" altLang="en-US" dirty="0"/>
              <a:t>，</a:t>
            </a:r>
            <a:r>
              <a:rPr lang="zh-CN" altLang="en-US" dirty="0"/>
              <a:t>由负责人更新版本号和版本</a:t>
            </a:r>
            <a:r>
              <a:rPr lang="en-US" altLang="zh-CN" dirty="0"/>
              <a:t>tag</a:t>
            </a:r>
            <a:r>
              <a:rPr lang="zh-Hans" altLang="en-US" dirty="0"/>
              <a:t>，</a:t>
            </a:r>
            <a:r>
              <a:rPr lang="zh-CN" altLang="en-US" dirty="0"/>
              <a:t>版本号根据</a:t>
            </a:r>
            <a:r>
              <a:rPr lang="zh-Hans" altLang="en-US" dirty="0"/>
              <a:t> </a:t>
            </a:r>
            <a:r>
              <a:rPr lang="en-US" dirty="0"/>
              <a:t>semantic</a:t>
            </a:r>
            <a:r>
              <a:rPr lang="zh-Hans" altLang="en-US" dirty="0"/>
              <a:t> </a:t>
            </a:r>
            <a:r>
              <a:rPr lang="zh-CN" altLang="en-US" dirty="0"/>
              <a:t>规则增长</a:t>
            </a:r>
            <a:r>
              <a:rPr lang="zh-Hans" altLang="en-US" dirty="0"/>
              <a:t>；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未确定发布时间的功能，不允许直接合入</a:t>
            </a:r>
            <a:r>
              <a:rPr lang="en-US" altLang="zh-CN" dirty="0"/>
              <a:t>develop</a:t>
            </a:r>
            <a:r>
              <a:rPr lang="zh-CN" altLang="en-US" dirty="0"/>
              <a:t>分支；</a:t>
            </a:r>
            <a:endParaRPr lang="en-US" altLang="zh-Han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2812B9F9-E049-2844-98EA-D5BD52E01006}"/>
              </a:ext>
            </a:extLst>
          </p:cNvPr>
          <p:cNvSpPr txBox="1"/>
          <p:nvPr/>
        </p:nvSpPr>
        <p:spPr>
          <a:xfrm>
            <a:off x="665014" y="4175739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36B19-459F-E24E-82B9-7D2722849337}"/>
              </a:ext>
            </a:extLst>
          </p:cNvPr>
          <p:cNvSpPr txBox="1"/>
          <p:nvPr/>
        </p:nvSpPr>
        <p:spPr>
          <a:xfrm>
            <a:off x="665014" y="4998333"/>
            <a:ext cx="10107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git:(develop) </a:t>
            </a:r>
            <a:r>
              <a:rPr lang="en-US" dirty="0"/>
              <a:t>git checkout –b </a:t>
            </a:r>
            <a:r>
              <a:rPr lang="en-US" dirty="0" err="1"/>
              <a:t>pengxp</a:t>
            </a:r>
            <a:r>
              <a:rPr lang="en-US" dirty="0"/>
              <a:t>/feature-1901 	   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切换到新分支开发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git:(</a:t>
            </a:r>
            <a:r>
              <a:rPr lang="en-US" b="1" dirty="0" err="1"/>
              <a:t>pengxp</a:t>
            </a:r>
            <a:r>
              <a:rPr lang="en-US" b="1" dirty="0"/>
              <a:t>/feature-1901) </a:t>
            </a:r>
            <a:r>
              <a:rPr lang="en-US" dirty="0"/>
              <a:t>git fetch origin develop</a:t>
            </a:r>
            <a:r>
              <a:rPr lang="zh-Hans" altLang="en-US" dirty="0"/>
              <a:t> </a:t>
            </a:r>
            <a:r>
              <a:rPr lang="en-US" altLang="zh-Hans" dirty="0"/>
              <a:t>	    </a:t>
            </a:r>
            <a:r>
              <a:rPr lang="en-US" altLang="zh-Hans" i="1" dirty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zh-Hans" altLang="en-U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更新远程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</a:rPr>
              <a:t>develop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分支</a:t>
            </a:r>
            <a:endParaRPr lang="en-US" altLang="zh-CN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git:(</a:t>
            </a:r>
            <a:r>
              <a:rPr lang="en-US" b="1" dirty="0" err="1"/>
              <a:t>pengxp</a:t>
            </a:r>
            <a:r>
              <a:rPr lang="en-US" b="1" dirty="0"/>
              <a:t>/feature-1901)</a:t>
            </a:r>
            <a:r>
              <a:rPr lang="zh-Hans" altLang="en-US" b="1" dirty="0"/>
              <a:t> </a:t>
            </a:r>
            <a:r>
              <a:rPr lang="en-US" altLang="zh-Hans" dirty="0"/>
              <a:t>git merge origin/develop   </a:t>
            </a:r>
            <a:r>
              <a:rPr lang="en-US" altLang="zh-Hans" i="1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合并远程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</a:rPr>
              <a:t>develop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分支到当前分支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git:(develop) </a:t>
            </a:r>
            <a:r>
              <a:rPr lang="en-US" altLang="zh-Hans" dirty="0"/>
              <a:t>git merge </a:t>
            </a:r>
            <a:r>
              <a:rPr lang="en-US" altLang="zh-Hans" dirty="0" err="1"/>
              <a:t>pengxp</a:t>
            </a:r>
            <a:r>
              <a:rPr lang="en-US" altLang="zh-Hans" dirty="0"/>
              <a:t>/feature-1901 	    </a:t>
            </a:r>
            <a:r>
              <a:rPr lang="en-US" altLang="zh-Hans" i="1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合并开发功能到本地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</a:rPr>
              <a:t>develop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分支</a:t>
            </a:r>
            <a:endParaRPr lang="en-US" altLang="zh-CN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git:(develop)</a:t>
            </a:r>
            <a:r>
              <a:rPr lang="zh-Hans" altLang="en-US" b="1" dirty="0"/>
              <a:t> </a:t>
            </a:r>
            <a:r>
              <a:rPr lang="en-US" altLang="zh-Hans" dirty="0"/>
              <a:t>git push origin develop 		    </a:t>
            </a:r>
            <a:r>
              <a:rPr lang="en-US" altLang="zh-Hans" i="1" dirty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zh-Hans" altLang="en-U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提交到服务器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发布配置管理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E97E20-6EC2-B144-8783-360CBAEC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38" y="1452092"/>
            <a:ext cx="5502190" cy="4783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59244-CBDF-F544-A7DC-B611B9EF9D28}"/>
              </a:ext>
            </a:extLst>
          </p:cNvPr>
          <p:cNvSpPr txBox="1"/>
          <p:nvPr/>
        </p:nvSpPr>
        <p:spPr>
          <a:xfrm>
            <a:off x="790832" y="1267426"/>
            <a:ext cx="4485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过去，我们要通过很多编译变量来维护不同环境发布配置。例如：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__DEV__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__ENV__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__UAT__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__MOCK__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__PRERELEASE__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63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Dotenv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048EB-AE7D-D249-970A-50039359C8E9}"/>
              </a:ext>
            </a:extLst>
          </p:cNvPr>
          <p:cNvSpPr txBox="1"/>
          <p:nvPr/>
        </p:nvSpPr>
        <p:spPr>
          <a:xfrm>
            <a:off x="665018" y="1371600"/>
            <a:ext cx="9924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配置文件：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env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env</a:t>
            </a:r>
            <a:r>
              <a:rPr lang="en-US" dirty="0"/>
              <a:t>.{</a:t>
            </a:r>
            <a:r>
              <a:rPr lang="en-US" dirty="0" err="1"/>
              <a:t>buildEnv</a:t>
            </a:r>
            <a:r>
              <a:rPr lang="en-US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env.local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特性：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</a:t>
            </a:r>
            <a:r>
              <a:rPr lang="en-US" altLang="zh-CN" dirty="0"/>
              <a:t>.</a:t>
            </a:r>
            <a:r>
              <a:rPr lang="en-US" altLang="zh-CN" dirty="0" err="1"/>
              <a:t>env</a:t>
            </a:r>
            <a:r>
              <a:rPr lang="zh-CN" altLang="en-US" dirty="0"/>
              <a:t>文件中使用变量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</a:t>
            </a:r>
            <a:r>
              <a:rPr lang="en-US" altLang="zh-CN" dirty="0"/>
              <a:t>.</a:t>
            </a:r>
            <a:r>
              <a:rPr lang="en-US" altLang="zh-CN" dirty="0" err="1"/>
              <a:t>env.local</a:t>
            </a:r>
            <a:r>
              <a:rPr lang="zh-CN" altLang="en-US" dirty="0"/>
              <a:t>本地开发配置，只在</a:t>
            </a:r>
            <a:r>
              <a:rPr lang="en-US" altLang="zh-CN" dirty="0"/>
              <a:t> `</a:t>
            </a:r>
            <a:r>
              <a:rPr lang="en-US" altLang="zh-CN" b="1" dirty="0"/>
              <a:t>-</a:t>
            </a:r>
            <a:r>
              <a:rPr lang="en-US" altLang="zh-Hans" b="1" dirty="0"/>
              <a:t>-</a:t>
            </a:r>
            <a:r>
              <a:rPr lang="en-US" altLang="zh-CN" b="1" dirty="0"/>
              <a:t>dev</a:t>
            </a:r>
            <a:r>
              <a:rPr lang="en-US" altLang="zh-CN" dirty="0"/>
              <a:t>` </a:t>
            </a:r>
            <a:r>
              <a:rPr lang="zh-CN" altLang="en-US" dirty="0"/>
              <a:t>模式加载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修改配置后，需要重启</a:t>
            </a:r>
            <a:r>
              <a:rPr lang="en-US" altLang="zh-CN" dirty="0"/>
              <a:t>webpack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特殊变量：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NODE_ENV</a:t>
            </a:r>
            <a:r>
              <a:rPr lang="zh-Hans" altLang="en-US" dirty="0"/>
              <a:t>：</a:t>
            </a:r>
            <a:r>
              <a:rPr lang="zh-CN" altLang="en-US" dirty="0"/>
              <a:t>命令包含</a:t>
            </a:r>
            <a:r>
              <a:rPr lang="en-US" altLang="zh-CN" dirty="0"/>
              <a:t> `</a:t>
            </a:r>
            <a:r>
              <a:rPr lang="en-US" altLang="zh-CN" b="1" dirty="0"/>
              <a:t>--dev</a:t>
            </a:r>
            <a:r>
              <a:rPr lang="en-US" altLang="zh-CN" dirty="0"/>
              <a:t>`</a:t>
            </a:r>
            <a:r>
              <a:rPr lang="zh-Hans" altLang="en-US" dirty="0"/>
              <a:t> </a:t>
            </a:r>
            <a:r>
              <a:rPr lang="zh-CN" altLang="en-US" dirty="0"/>
              <a:t>则是</a:t>
            </a:r>
            <a:r>
              <a:rPr lang="zh-Hans" altLang="en-US" dirty="0"/>
              <a:t> </a:t>
            </a:r>
            <a:r>
              <a:rPr lang="en-US" altLang="zh-Hans" dirty="0"/>
              <a:t>`</a:t>
            </a:r>
            <a:r>
              <a:rPr lang="en-US" altLang="zh-Hans" i="1" dirty="0"/>
              <a:t>development</a:t>
            </a:r>
            <a:r>
              <a:rPr lang="en-US" altLang="zh-Hans" dirty="0"/>
              <a:t>`</a:t>
            </a:r>
            <a:r>
              <a:rPr lang="zh-Hans" altLang="en-US" dirty="0"/>
              <a:t>，</a:t>
            </a:r>
            <a:r>
              <a:rPr lang="zh-CN" altLang="en-US" dirty="0"/>
              <a:t>否则</a:t>
            </a:r>
            <a:r>
              <a:rPr lang="en-US" altLang="zh-CN" dirty="0"/>
              <a:t> `</a:t>
            </a:r>
            <a:r>
              <a:rPr lang="en-US" altLang="zh-CN" i="1" dirty="0"/>
              <a:t>production</a:t>
            </a:r>
            <a:r>
              <a:rPr lang="en-US" altLang="zh-C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BUILD_ENV</a:t>
            </a:r>
            <a:r>
              <a:rPr lang="zh-Hans" altLang="en-US" dirty="0"/>
              <a:t>：</a:t>
            </a:r>
            <a:r>
              <a:rPr lang="zh-CN" altLang="en-US" dirty="0"/>
              <a:t>通过</a:t>
            </a:r>
            <a:r>
              <a:rPr lang="en-US" altLang="zh-CN" dirty="0"/>
              <a:t> `</a:t>
            </a:r>
            <a:r>
              <a:rPr lang="en-US" altLang="zh-CN" b="1" dirty="0"/>
              <a:t>--</a:t>
            </a:r>
            <a:r>
              <a:rPr lang="en-US" altLang="zh-CN" b="1" dirty="0" err="1"/>
              <a:t>env</a:t>
            </a:r>
            <a:r>
              <a:rPr lang="en-US" altLang="zh-CN" b="1" dirty="0"/>
              <a:t>=</a:t>
            </a:r>
            <a:r>
              <a:rPr lang="en-US" altLang="zh-CN" dirty="0"/>
              <a:t>`</a:t>
            </a:r>
            <a:r>
              <a:rPr lang="zh-Hans" altLang="en-US" dirty="0"/>
              <a:t> </a:t>
            </a:r>
            <a:r>
              <a:rPr lang="zh-CN" altLang="en-US" dirty="0"/>
              <a:t>设置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PUBLIC_URL</a:t>
            </a:r>
            <a:r>
              <a:rPr lang="zh-Hans" altLang="en-US" dirty="0"/>
              <a:t>：</a:t>
            </a:r>
            <a:r>
              <a:rPr lang="zh-CN" altLang="en-US" dirty="0"/>
              <a:t>通过</a:t>
            </a:r>
            <a:r>
              <a:rPr lang="en-US" altLang="zh-CN" dirty="0"/>
              <a:t> `</a:t>
            </a:r>
            <a:r>
              <a:rPr lang="en-US" altLang="zh-CN" b="1" dirty="0"/>
              <a:t>--public-</a:t>
            </a:r>
            <a:r>
              <a:rPr lang="en-US" altLang="zh-CN" b="1" dirty="0" err="1"/>
              <a:t>url</a:t>
            </a:r>
            <a:r>
              <a:rPr lang="en-US" altLang="zh-CN" dirty="0"/>
              <a:t>` </a:t>
            </a:r>
            <a:r>
              <a:rPr lang="zh-CN" altLang="en-US" dirty="0"/>
              <a:t>或</a:t>
            </a:r>
            <a:r>
              <a:rPr lang="en-US" altLang="zh-CN" dirty="0"/>
              <a:t> `</a:t>
            </a:r>
            <a:r>
              <a:rPr lang="en-US" altLang="zh-CN" i="1" dirty="0" err="1"/>
              <a:t>process.env.PUBLIC_URL</a:t>
            </a:r>
            <a:r>
              <a:rPr lang="en-US" altLang="zh-CN" dirty="0"/>
              <a:t>`</a:t>
            </a:r>
            <a:r>
              <a:rPr lang="zh-Hans" altLang="en-US" dirty="0"/>
              <a:t> </a:t>
            </a:r>
            <a:r>
              <a:rPr lang="zh-CN" altLang="en-US" dirty="0"/>
              <a:t>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7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Dotenv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FB85C-786F-C74D-BEB4-681E1A94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05" y="2311812"/>
            <a:ext cx="4255872" cy="21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5A6D-843E-0742-86AE-6B3C5610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49" y="2311812"/>
            <a:ext cx="4026770" cy="1787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0DA51-5009-CE43-9503-8C324071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349" y="4412370"/>
            <a:ext cx="4026770" cy="1325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E0D03-AC85-544F-8DB8-8C004150441F}"/>
              </a:ext>
            </a:extLst>
          </p:cNvPr>
          <p:cNvSpPr txBox="1"/>
          <p:nvPr/>
        </p:nvSpPr>
        <p:spPr>
          <a:xfrm>
            <a:off x="2891481" y="172994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4AFA0-7955-EB4F-8CFE-762F403D3DD3}"/>
              </a:ext>
            </a:extLst>
          </p:cNvPr>
          <p:cNvSpPr txBox="1"/>
          <p:nvPr/>
        </p:nvSpPr>
        <p:spPr>
          <a:xfrm>
            <a:off x="8299275" y="1729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1C14E-BCC0-4447-965C-86B543094AEF}"/>
              </a:ext>
            </a:extLst>
          </p:cNvPr>
          <p:cNvSpPr txBox="1"/>
          <p:nvPr/>
        </p:nvSpPr>
        <p:spPr>
          <a:xfrm>
            <a:off x="6334811" y="4606259"/>
            <a:ext cx="5435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注入环境变量到编译代码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process.env.NODE_ENV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process.env.BUILD_ENV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process.env.PUBLIC_URL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process.env.REACT_APP</a:t>
            </a:r>
            <a:r>
              <a:rPr lang="en-US" b="1" dirty="0"/>
              <a:t>_*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97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编译命令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7622B-9781-3E48-8695-22571698218C}"/>
              </a:ext>
            </a:extLst>
          </p:cNvPr>
          <p:cNvSpPr txBox="1"/>
          <p:nvPr/>
        </p:nvSpPr>
        <p:spPr>
          <a:xfrm>
            <a:off x="857839" y="1404261"/>
            <a:ext cx="95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精简编译命令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A8B8E-97D6-8449-8C55-AB3BED20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9" y="1984061"/>
            <a:ext cx="5136301" cy="309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64FA5-84B0-0147-9E8C-415A5757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40" y="1984061"/>
            <a:ext cx="4633020" cy="223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556CD-E8DC-0F40-91F4-55199EB8D861}"/>
              </a:ext>
            </a:extLst>
          </p:cNvPr>
          <p:cNvSpPr txBox="1"/>
          <p:nvPr/>
        </p:nvSpPr>
        <p:spPr>
          <a:xfrm>
            <a:off x="2987407" y="52618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精简前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0710D-EC68-3D41-AF94-2BAF5EA9682E}"/>
              </a:ext>
            </a:extLst>
          </p:cNvPr>
          <p:cNvSpPr txBox="1"/>
          <p:nvPr/>
        </p:nvSpPr>
        <p:spPr>
          <a:xfrm>
            <a:off x="7872068" y="52618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精简后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编译参数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10751-5BC2-3041-9321-4644A9848F9D}"/>
              </a:ext>
            </a:extLst>
          </p:cNvPr>
          <p:cNvSpPr txBox="1"/>
          <p:nvPr/>
        </p:nvSpPr>
        <p:spPr>
          <a:xfrm>
            <a:off x="889686" y="1544595"/>
            <a:ext cx="10132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yarn 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--</a:t>
            </a:r>
            <a:r>
              <a:rPr lang="en-US" altLang="zh-Hans" dirty="0" err="1"/>
              <a:t>env</a:t>
            </a:r>
            <a:r>
              <a:rPr lang="zh-Hans" altLang="en-US" dirty="0"/>
              <a:t>：</a:t>
            </a:r>
            <a:r>
              <a:rPr lang="zh-CN" altLang="en-US" dirty="0"/>
              <a:t>指定发布环境（</a:t>
            </a:r>
            <a:r>
              <a:rPr lang="en-US" altLang="zh-CN" dirty="0" err="1"/>
              <a:t>uat</a:t>
            </a:r>
            <a:r>
              <a:rPr lang="zh-Hans" altLang="en-US" dirty="0"/>
              <a:t>、</a:t>
            </a:r>
            <a:r>
              <a:rPr lang="en-US" altLang="zh-Hans" dirty="0"/>
              <a:t>prod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--</a:t>
            </a:r>
            <a:r>
              <a:rPr lang="en-US" altLang="zh-Hans" dirty="0" err="1"/>
              <a:t>publicUrl</a:t>
            </a:r>
            <a:r>
              <a:rPr lang="zh-Hans" altLang="en-US" dirty="0"/>
              <a:t>：</a:t>
            </a:r>
            <a:r>
              <a:rPr lang="zh-CN" altLang="en-US" dirty="0"/>
              <a:t>发布的</a:t>
            </a:r>
            <a:r>
              <a:rPr lang="en-US" altLang="zh-CN" dirty="0"/>
              <a:t>CDN</a:t>
            </a:r>
            <a:r>
              <a:rPr lang="zh-CN" altLang="en-US" dirty="0"/>
              <a:t>路径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yarn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--</a:t>
            </a:r>
            <a:r>
              <a:rPr lang="en-US" altLang="zh-Hans" dirty="0" err="1"/>
              <a:t>env</a:t>
            </a:r>
            <a:r>
              <a:rPr lang="zh-Hans" altLang="en-US" dirty="0"/>
              <a:t>：</a:t>
            </a:r>
            <a:r>
              <a:rPr lang="zh-CN" altLang="en-US" dirty="0"/>
              <a:t>使用指定的发布配置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</a:t>
            </a:r>
            <a:r>
              <a:rPr lang="en-US" altLang="zh-Hans" dirty="0"/>
              <a:t>-no-dev</a:t>
            </a:r>
            <a:r>
              <a:rPr lang="zh-Hans" altLang="en-US" dirty="0"/>
              <a:t>：</a:t>
            </a:r>
            <a:r>
              <a:rPr lang="zh-CN" altLang="en-US" dirty="0"/>
              <a:t>禁用开发工具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--port</a:t>
            </a:r>
            <a:r>
              <a:rPr lang="zh-Hans" altLang="en-US" dirty="0"/>
              <a:t>：</a:t>
            </a:r>
            <a:r>
              <a:rPr lang="zh-CN" altLang="en-US" dirty="0"/>
              <a:t>指定本地侦听端口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5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665018" y="449807"/>
            <a:ext cx="402573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第三方包加载优化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443C7-533E-9A49-BB0F-5B11F563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3026362"/>
            <a:ext cx="4904953" cy="268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5D3E5-953A-F74F-A501-EFB0521CACCD}"/>
              </a:ext>
            </a:extLst>
          </p:cNvPr>
          <p:cNvSpPr txBox="1"/>
          <p:nvPr/>
        </p:nvSpPr>
        <p:spPr>
          <a:xfrm>
            <a:off x="791851" y="1592869"/>
            <a:ext cx="308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分析方法：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webpack-bundle-analyzer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yarn why</a:t>
            </a:r>
            <a:r>
              <a:rPr lang="zh-Hans" altLang="en-US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32052-3FED-2C46-9F19-DBE479DCF0D6}"/>
              </a:ext>
            </a:extLst>
          </p:cNvPr>
          <p:cNvSpPr txBox="1"/>
          <p:nvPr/>
        </p:nvSpPr>
        <p:spPr>
          <a:xfrm>
            <a:off x="1849580" y="5708821"/>
            <a:ext cx="2198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webpack-bundle-analyzer </a:t>
            </a:r>
            <a:r>
              <a:rPr lang="zh-CN" altLang="en-US" sz="1000" dirty="0"/>
              <a:t>运行截图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4E571-41F0-B042-9015-A1A2C0FF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92" y="3028247"/>
            <a:ext cx="5796442" cy="2682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24341-7318-CD4E-8C0D-AAE0D89FBA61}"/>
              </a:ext>
            </a:extLst>
          </p:cNvPr>
          <p:cNvSpPr txBox="1"/>
          <p:nvPr/>
        </p:nvSpPr>
        <p:spPr>
          <a:xfrm>
            <a:off x="8019504" y="5708821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yarn why </a:t>
            </a:r>
            <a:r>
              <a:rPr lang="en-US" sz="1000" dirty="0" err="1"/>
              <a:t>jquery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4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681</Words>
  <Application>Microsoft Macintosh PowerPoint</Application>
  <PresentationFormat>Widescreen</PresentationFormat>
  <Paragraphs>118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DengXian</vt:lpstr>
      <vt:lpstr>DengXian Light</vt:lpstr>
      <vt:lpstr>微软雅黑</vt:lpstr>
      <vt:lpstr>Arial</vt:lpstr>
      <vt:lpstr>Calibri</vt:lpstr>
      <vt:lpstr>Gill Sans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365</dc:creator>
  <cp:lastModifiedBy>Microsoft Office User</cp:lastModifiedBy>
  <cp:revision>410</cp:revision>
  <dcterms:created xsi:type="dcterms:W3CDTF">2018-04-25T07:00:00Z</dcterms:created>
  <dcterms:modified xsi:type="dcterms:W3CDTF">2019-05-08T05:19:37Z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